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0" r:id="rId2"/>
    <p:sldId id="279" r:id="rId3"/>
    <p:sldId id="281" r:id="rId4"/>
    <p:sldId id="282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0CAAB6-35D8-40FA-8A53-2D1E407E1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16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40CB-D679-482B-837E-DEB628E03E14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12CA-B029-471D-8B73-57168A63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9130-C256-4C47-95F9-F081EC049D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44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ACB-9FD2-4917-BC59-72B85253B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68E6-893C-4B52-9AFB-A869A0B30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1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C137-75E7-4E46-9F60-8EF989A9F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FCE8-78B3-405E-813B-739D88286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5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1E5D-ED77-4141-AA6E-289EFC801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18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1E10-39F0-4F5B-9275-6BE9F6447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E770-021F-4960-8220-B73B5BD22A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9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1DF7-3038-421D-9A4F-7B70ECF1E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90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E3F9-D99A-4574-A4D4-F3F3D5AD5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59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AE22-1982-4968-BD63-F2B39FC62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7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27441-204D-4F68-9CAB-D04F4388D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2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613B5B-6F21-4365-AC1C-A024026C81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smtClean="0">
                <a:solidFill>
                  <a:srgbClr val="006600"/>
                </a:solidFill>
              </a:rPr>
              <a:t>Me llamo _______________        Clase 702</a:t>
            </a:r>
            <a:br>
              <a:rPr lang="en-US" altLang="en-US" sz="3600" kern="0" smtClean="0">
                <a:solidFill>
                  <a:srgbClr val="006600"/>
                </a:solidFill>
              </a:rPr>
            </a:br>
            <a:r>
              <a:rPr lang="en-US" altLang="en-US" sz="3600" kern="0" smtClean="0">
                <a:solidFill>
                  <a:srgbClr val="006600"/>
                </a:solidFill>
              </a:rPr>
              <a:t>La fecha es el 18 de septiembre del 2017</a:t>
            </a:r>
            <a:endParaRPr lang="en-US" altLang="en-US" sz="3600" kern="0" dirty="0" smtClean="0">
              <a:solidFill>
                <a:srgbClr val="0066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76200" y="1066800"/>
            <a:ext cx="90678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Propósito # 4: </a:t>
            </a:r>
            <a:r>
              <a:rPr lang="es-ES_tradnl" altLang="en-US" sz="2500" kern="0" smtClean="0"/>
              <a:t> ¿Como eres tú? </a:t>
            </a:r>
            <a:r>
              <a:rPr lang="es-ES_tradnl" altLang="en-US" sz="2500" i="1" kern="0" smtClean="0">
                <a:solidFill>
                  <a:srgbClr val="00B050"/>
                </a:solidFill>
              </a:rPr>
              <a:t>L.O: to recall last years work</a:t>
            </a:r>
            <a:endParaRPr lang="es-ES_tradnl" altLang="en-US" sz="2500" kern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/>
              <a:t>	I- Conjuga el verbo SER: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kern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kern="0" smtClean="0"/>
              <a:t>	II- Completa con la forma correcta del verbo SER.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Héctor ______ muy inteligente.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Yo no _______ pelirroja.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Mis amigos y yo ________ estudiantes.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¿_______ tú un(a) buen(a) alumno?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Rosa _________ estadounidense.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kern="0" smtClean="0"/>
              <a:t>Lupe y José ________ amigos.</a:t>
            </a:r>
            <a:endParaRPr lang="es-ES_tradnl" altLang="en-US" sz="2500" kern="0" dirty="0" smtClean="0"/>
          </a:p>
        </p:txBody>
      </p:sp>
      <p:graphicFrame>
        <p:nvGraphicFramePr>
          <p:cNvPr id="4" name="Group 61"/>
          <p:cNvGraphicFramePr>
            <a:graphicFrameLocks/>
          </p:cNvGraphicFramePr>
          <p:nvPr/>
        </p:nvGraphicFramePr>
        <p:xfrm>
          <a:off x="990600" y="2332038"/>
          <a:ext cx="7620000" cy="1706688"/>
        </p:xfrm>
        <a:graphic>
          <a:graphicData uri="http://schemas.openxmlformats.org/drawingml/2006/table">
            <a:tbl>
              <a:tblPr/>
              <a:tblGrid>
                <a:gridCol w="1600200"/>
                <a:gridCol w="1790700"/>
                <a:gridCol w="2247900"/>
                <a:gridCol w="1981200"/>
              </a:tblGrid>
              <a:tr h="426641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(to be)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896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91440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b="1" dirty="0" smtClean="0">
                <a:solidFill>
                  <a:srgbClr val="FF0000"/>
                </a:solidFill>
              </a:rPr>
              <a:t>A- </a:t>
            </a:r>
            <a:r>
              <a:rPr lang="es-ES_tradnl" dirty="0" smtClean="0"/>
              <a:t>completa con la forma correcta de “SER”.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dirty="0" smtClean="0"/>
              <a:t>	La </a:t>
            </a:r>
            <a:r>
              <a:rPr lang="es-ES_tradnl" dirty="0" smtClean="0"/>
              <a:t>capital de Colombia </a:t>
            </a:r>
            <a:r>
              <a:rPr lang="es-ES_tradnl" sz="2000" dirty="0" smtClean="0">
                <a:solidFill>
                  <a:srgbClr val="006600"/>
                </a:solidFill>
              </a:rPr>
              <a:t>(6)</a:t>
            </a:r>
            <a:r>
              <a:rPr lang="es-ES_tradnl" dirty="0" smtClean="0"/>
              <a:t>______ Bogotá.  Nosotros </a:t>
            </a:r>
            <a:r>
              <a:rPr lang="es-ES_tradnl" sz="2000" dirty="0" smtClean="0">
                <a:solidFill>
                  <a:srgbClr val="006600"/>
                </a:solidFill>
              </a:rPr>
              <a:t>(7)</a:t>
            </a:r>
            <a:r>
              <a:rPr lang="es-ES_tradnl" dirty="0" smtClean="0"/>
              <a:t>_______ alumnos en un colegio en Bogotá. Nosotros </a:t>
            </a:r>
            <a:r>
              <a:rPr lang="es-ES_tradnl" sz="2000" dirty="0" smtClean="0">
                <a:solidFill>
                  <a:srgbClr val="006600"/>
                </a:solidFill>
              </a:rPr>
              <a:t>(8)</a:t>
            </a:r>
            <a:r>
              <a:rPr lang="es-ES_tradnl" dirty="0" smtClean="0"/>
              <a:t>_______ alumnas de ingles. La profesora de ingles </a:t>
            </a:r>
            <a:r>
              <a:rPr lang="es-ES_tradnl" sz="2000" dirty="0" smtClean="0">
                <a:solidFill>
                  <a:srgbClr val="006600"/>
                </a:solidFill>
              </a:rPr>
              <a:t>(9)</a:t>
            </a:r>
            <a:r>
              <a:rPr lang="es-ES_tradnl" dirty="0" smtClean="0"/>
              <a:t>______ la señorita Johnson.   Ella </a:t>
            </a:r>
            <a:r>
              <a:rPr lang="es-ES_tradnl" sz="2000" dirty="0" smtClean="0">
                <a:solidFill>
                  <a:srgbClr val="006600"/>
                </a:solidFill>
              </a:rPr>
              <a:t>(10)</a:t>
            </a:r>
            <a:r>
              <a:rPr lang="es-ES_tradnl" dirty="0" smtClean="0"/>
              <a:t>___ estadounidense.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b="1" dirty="0">
                <a:solidFill>
                  <a:srgbClr val="FF0000"/>
                </a:solidFill>
              </a:rPr>
              <a:t>B</a:t>
            </a:r>
            <a:r>
              <a:rPr lang="es-ES_tradnl" b="1" dirty="0" smtClean="0">
                <a:solidFill>
                  <a:srgbClr val="FF0000"/>
                </a:solidFill>
              </a:rPr>
              <a:t>- </a:t>
            </a:r>
            <a:r>
              <a:rPr lang="es-ES_tradnl" dirty="0" smtClean="0"/>
              <a:t>Describe en ORACIONES 4 COMPLETAS.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s-ES_tradnl" dirty="0" smtClean="0">
                <a:solidFill>
                  <a:srgbClr val="006600"/>
                </a:solidFill>
              </a:rPr>
              <a:t>1.</a:t>
            </a:r>
            <a:r>
              <a:rPr lang="es-ES_tradnl" dirty="0" smtClean="0"/>
              <a:t>				</a:t>
            </a:r>
            <a:r>
              <a:rPr lang="es-ES_tradnl" dirty="0" smtClean="0">
                <a:solidFill>
                  <a:srgbClr val="006600"/>
                </a:solidFill>
              </a:rPr>
              <a:t>     2.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dirty="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u="sng" dirty="0" smtClean="0"/>
          </a:p>
        </p:txBody>
      </p:sp>
      <p:pic>
        <p:nvPicPr>
          <p:cNvPr id="820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3708400"/>
            <a:ext cx="2124075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8" y="3657600"/>
            <a:ext cx="213360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Box 4"/>
          <p:cNvSpPr txBox="1">
            <a:spLocks noChangeArrowheads="1"/>
          </p:cNvSpPr>
          <p:nvPr/>
        </p:nvSpPr>
        <p:spPr bwMode="auto">
          <a:xfrm>
            <a:off x="509588" y="6030913"/>
            <a:ext cx="2711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/>
              <a:t>Mayaguéz</a:t>
            </a:r>
            <a:r>
              <a:rPr lang="en-US" altLang="en-US" sz="1800" b="1" dirty="0"/>
              <a:t>, Puerto Rico</a:t>
            </a:r>
          </a:p>
        </p:txBody>
      </p:sp>
      <p:sp>
        <p:nvSpPr>
          <p:cNvPr id="8203" name="TextBox 14"/>
          <p:cNvSpPr txBox="1">
            <a:spLocks noChangeArrowheads="1"/>
          </p:cNvSpPr>
          <p:nvPr/>
        </p:nvSpPr>
        <p:spPr bwMode="auto">
          <a:xfrm>
            <a:off x="5083175" y="6030912"/>
            <a:ext cx="1851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Puebla, Mexico</a:t>
            </a:r>
          </a:p>
        </p:txBody>
      </p:sp>
    </p:spTree>
    <p:extLst>
      <p:ext uri="{BB962C8B-B14F-4D97-AF65-F5344CB8AC3E}">
        <p14:creationId xmlns:p14="http://schemas.microsoft.com/office/powerpoint/2010/main" val="190001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842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1066800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800" kern="0" smtClean="0"/>
              <a:t>I-  Escribe en Plural: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El chico es estadounidense.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La muchacha es bonita.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El colegio es moderno.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b="1" kern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kern="0" smtClean="0"/>
              <a:t>El curso es facil.</a:t>
            </a:r>
            <a:endParaRPr lang="en-US" alt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84669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960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 smtClean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960438"/>
            <a:ext cx="9067800" cy="5287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endParaRPr lang="es-ES_tradnl" altLang="en-US" u="sng" kern="0" smtClean="0"/>
          </a:p>
          <a:p>
            <a:pPr marL="609600" indent="-609600" eaLnBrk="1" hangingPunct="1">
              <a:buFontTx/>
              <a:buNone/>
            </a:pPr>
            <a:r>
              <a:rPr lang="es-ES_tradnl" altLang="en-US" kern="0" smtClean="0"/>
              <a:t>II. Copia y completa: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Clara, ¿De dónde ______?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¿_______ de Florida o de Cuba?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Yo ______ de Cuba.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Ah, ___________ cubanoamericana.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Si. Y tú, ¿De dónde ___________?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¿Yo? Yo _______ de Dallas.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kern="0" smtClean="0"/>
              <a:t>Yo ______ mexicanoamericano.</a:t>
            </a:r>
            <a:endParaRPr lang="es-ES_tradnl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12916736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6799</TotalTime>
  <Words>133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27</cp:revision>
  <dcterms:created xsi:type="dcterms:W3CDTF">2010-12-13T17:56:50Z</dcterms:created>
  <dcterms:modified xsi:type="dcterms:W3CDTF">2017-09-18T19:30:46Z</dcterms:modified>
</cp:coreProperties>
</file>